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521" r:id="rId3"/>
    <p:sldId id="487" r:id="rId4"/>
    <p:sldId id="531" r:id="rId5"/>
    <p:sldId id="545" r:id="rId6"/>
    <p:sldId id="532" r:id="rId7"/>
    <p:sldId id="550" r:id="rId8"/>
    <p:sldId id="551" r:id="rId9"/>
    <p:sldId id="533" r:id="rId10"/>
    <p:sldId id="544" r:id="rId11"/>
    <p:sldId id="546" r:id="rId12"/>
    <p:sldId id="491" r:id="rId13"/>
    <p:sldId id="556" r:id="rId14"/>
    <p:sldId id="553" r:id="rId15"/>
    <p:sldId id="536" r:id="rId16"/>
    <p:sldId id="547" r:id="rId17"/>
    <p:sldId id="537" r:id="rId18"/>
    <p:sldId id="554" r:id="rId19"/>
    <p:sldId id="538" r:id="rId20"/>
    <p:sldId id="539" r:id="rId21"/>
    <p:sldId id="555" r:id="rId22"/>
    <p:sldId id="548" r:id="rId23"/>
    <p:sldId id="543" r:id="rId24"/>
    <p:sldId id="468" r:id="rId25"/>
    <p:sldId id="530" r:id="rId26"/>
    <p:sldId id="431" r:id="rId27"/>
    <p:sldId id="439" r:id="rId28"/>
    <p:sldId id="386" r:id="rId29"/>
    <p:sldId id="493" r:id="rId30"/>
    <p:sldId id="503" r:id="rId31"/>
    <p:sldId id="502" r:id="rId32"/>
    <p:sldId id="494" r:id="rId33"/>
    <p:sldId id="495" r:id="rId34"/>
    <p:sldId id="496" r:id="rId35"/>
    <p:sldId id="497" r:id="rId36"/>
    <p:sldId id="498" r:id="rId37"/>
    <p:sldId id="499" r:id="rId38"/>
    <p:sldId id="433" r:id="rId39"/>
    <p:sldId id="500" r:id="rId40"/>
    <p:sldId id="405" r:id="rId41"/>
    <p:sldId id="501"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0"/>
    <p:restoredTop sz="96292"/>
  </p:normalViewPr>
  <p:slideViewPr>
    <p:cSldViewPr snapToGrid="0" snapToObjects="1">
      <p:cViewPr varScale="1">
        <p:scale>
          <a:sx n="146" d="100"/>
          <a:sy n="146" d="100"/>
        </p:scale>
        <p:origin x="149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9/30/23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9/30/23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3600" b="0" dirty="0">
                <a:solidFill>
                  <a:schemeClr val="bg1"/>
                </a:solidFill>
                <a:latin typeface="Avenir Next" panose="020B0503020202020204" pitchFamily="34" charset="0"/>
              </a:rPr>
              <a:t>The evidence from ancient coins found in the area reveals the worship of such deities as Artemis of Ephesus, Zeus, Men of Phrygia, Hygeia, Athena, Boule, Demeter, and Selene, in addition to the Egyptian gods Isis and Serapis.</a:t>
            </a: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9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2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73151" y="2052828"/>
            <a:ext cx="1737360" cy="4123944"/>
          </a:xfrm>
        </p:spPr>
        <p:txBody>
          <a:bodyPr anchor="t">
            <a:noAutofit/>
          </a:bodyPr>
          <a:lstStyle/>
          <a:p>
            <a:pPr marL="11113" indent="0" algn="ctr">
              <a:buNone/>
            </a:pPr>
            <a:r>
              <a:rPr lang="en-US" sz="4400" dirty="0">
                <a:solidFill>
                  <a:schemeClr val="bg1"/>
                </a:solidFill>
                <a:latin typeface="Avenir Next" panose="020B0503020202020204" pitchFamily="34" charset="0"/>
              </a:rPr>
              <a:t>~Acts 18:23-21:15</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1026" name="Picture 2">
            <a:extLst>
              <a:ext uri="{FF2B5EF4-FFF2-40B4-BE49-F238E27FC236}">
                <a16:creationId xmlns:a16="http://schemas.microsoft.com/office/drawing/2014/main" id="{8FEB7A0F-55AB-864E-1763-2263AF6C63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0F85CE7-D271-CB8B-A984-9705E018E251}"/>
              </a:ext>
            </a:extLst>
          </p:cNvPr>
          <p:cNvSpPr>
            <a:spLocks noChangeAspect="1"/>
          </p:cNvSpPr>
          <p:nvPr/>
        </p:nvSpPr>
        <p:spPr>
          <a:xfrm>
            <a:off x="7262949" y="1874520"/>
            <a:ext cx="1554480" cy="155448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75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2050" name="Picture 2" descr="map of laodicea, turkey">
            <a:extLst>
              <a:ext uri="{FF2B5EF4-FFF2-40B4-BE49-F238E27FC236}">
                <a16:creationId xmlns:a16="http://schemas.microsoft.com/office/drawing/2014/main" id="{7C4D0226-4B86-A5A3-3507-BFD0274CD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86" y="0"/>
            <a:ext cx="113920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495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parallelism of</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“in Colossae” and</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“in Christ” implies that the Christians’ spiritual location</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“in Christ” should affect how they live in their physical location.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34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139129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While calling his readers “holy” is typical for Paul, addressing them as “faithful” is not.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9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354993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It reminds us that we are members of the same family and that we should adopt the attitudes and actions necessary to maintain our familial unity.</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3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179709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58508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urducken">
            <a:extLst>
              <a:ext uri="{FF2B5EF4-FFF2-40B4-BE49-F238E27FC236}">
                <a16:creationId xmlns:a16="http://schemas.microsoft.com/office/drawing/2014/main" id="{F7F7FE7C-7130-6F31-47D7-D81BEF67B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01" r="-1" b="1348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D0ADFB-C052-23E3-3AA1-9B114F5DA8DD}"/>
              </a:ext>
            </a:extLst>
          </p:cNvPr>
          <p:cNvSpPr txBox="1"/>
          <p:nvPr/>
        </p:nvSpPr>
        <p:spPr>
          <a:xfrm>
            <a:off x="8630873" y="6173288"/>
            <a:ext cx="3163194" cy="276999"/>
          </a:xfrm>
          <a:prstGeom prst="rect">
            <a:avLst/>
          </a:prstGeom>
          <a:noFill/>
        </p:spPr>
        <p:txBody>
          <a:bodyPr wrap="square" lIns="0" tIns="0" rIns="0" bIns="0">
            <a:spAutoFit/>
          </a:bodyPr>
          <a:lstStyle/>
          <a:p>
            <a:r>
              <a:rPr lang="en-US" b="0" i="0" dirty="0">
                <a:solidFill>
                  <a:schemeClr val="bg1"/>
                </a:solidFill>
                <a:effectLst/>
                <a:latin typeface="Avenir Next" panose="020B0503020202020204" pitchFamily="34" charset="0"/>
              </a:rPr>
              <a:t> The Spruce / Diana </a:t>
            </a:r>
            <a:r>
              <a:rPr lang="en-US" b="0" i="0" dirty="0" err="1">
                <a:solidFill>
                  <a:schemeClr val="bg1"/>
                </a:solidFill>
                <a:effectLst/>
                <a:latin typeface="Avenir Next" panose="020B0503020202020204" pitchFamily="34" charset="0"/>
              </a:rPr>
              <a:t>Chistruga</a:t>
            </a:r>
            <a:endParaRPr lang="en-US" b="0" i="0" dirty="0">
              <a:solidFill>
                <a:schemeClr val="bg1"/>
              </a:solidFill>
              <a:effectLst/>
              <a:latin typeface="Avenir Next" panose="020B0503020202020204" pitchFamily="34" charset="0"/>
            </a:endParaRPr>
          </a:p>
        </p:txBody>
      </p:sp>
    </p:spTree>
    <p:extLst>
      <p:ext uri="{BB962C8B-B14F-4D97-AF65-F5344CB8AC3E}">
        <p14:creationId xmlns:p14="http://schemas.microsoft.com/office/powerpoint/2010/main" val="343363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129823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One of the most glorious truths about our salvation is the reality of our acceptance into God’s family</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3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48533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form,</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outward appearance,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shape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1:1-2</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200" y="2150533"/>
            <a:ext cx="10805160" cy="4026429"/>
          </a:xfrm>
        </p:spPr>
        <p:txBody>
          <a:bodyPr/>
          <a:lstStyle/>
          <a:p>
            <a:pPr marL="7938" indent="0">
              <a:buNone/>
            </a:pPr>
            <a:r>
              <a:rPr lang="en-US" dirty="0"/>
              <a:t>Paul, an apostle of Christ Jesus by God’s will, and Timothy our brother:</a:t>
            </a:r>
          </a:p>
          <a:p>
            <a:pPr marL="7938" indent="0">
              <a:buNone/>
            </a:pPr>
            <a:r>
              <a:rPr lang="en-US" dirty="0"/>
              <a:t>To the saints in Christ at Colossae, who are faithful brothers and sisters.</a:t>
            </a:r>
          </a:p>
          <a:p>
            <a:pPr marL="7938" indent="0">
              <a:buNone/>
            </a:pPr>
            <a:r>
              <a:rPr lang="en-US" dirty="0"/>
              <a:t>Grace to you and peace from God our Father.</a:t>
            </a:r>
          </a:p>
        </p:txBody>
      </p:sp>
    </p:spTree>
    <p:extLst>
      <p:ext uri="{BB962C8B-B14F-4D97-AF65-F5344CB8AC3E}">
        <p14:creationId xmlns:p14="http://schemas.microsoft.com/office/powerpoint/2010/main" val="9539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3985397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For an Apostle is the ambassador of God, the amanuensis of the Holy Spirit.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104097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often refers to Christians as ‘saints’, indicating thereby not an advanced level of holiness but the fact of being… set apart from the world for God.</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8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Thomas Cartwright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They are called saints for two causes, one without themselves in Christ, the other wrought within them by the Spirit of Christ.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62ED829-AED2-197E-6704-546763A1EB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9614" t="11174" r="33991" b="39302"/>
          <a:stretch/>
        </p:blipFill>
        <p:spPr bwMode="auto">
          <a:xfrm>
            <a:off x="1039134" y="685800"/>
            <a:ext cx="3997866" cy="549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8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3 (pages 18-23)</a:t>
            </a:r>
          </a:p>
        </p:txBody>
      </p:sp>
    </p:spTree>
    <p:extLst>
      <p:ext uri="{BB962C8B-B14F-4D97-AF65-F5344CB8AC3E}">
        <p14:creationId xmlns:p14="http://schemas.microsoft.com/office/powerpoint/2010/main" val="2800853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4185</TotalTime>
  <Words>667</Words>
  <Application>Microsoft Macintosh PowerPoint</Application>
  <PresentationFormat>Widescreen</PresentationFormat>
  <Paragraphs>54</Paragraphs>
  <Slides>41</Slides>
  <Notes>0</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Avenir Next</vt:lpstr>
      <vt:lpstr>Calibri</vt:lpstr>
      <vt:lpstr>Lato</vt:lpstr>
      <vt:lpstr>Tw Cen MT</vt:lpstr>
      <vt:lpstr>Office Theme</vt:lpstr>
      <vt:lpstr>PowerPoint Presentation</vt:lpstr>
      <vt:lpstr>Colossians: week 3 (pages 18-23)</vt:lpstr>
      <vt:lpstr>Colossians 1:1-2</vt:lpstr>
      <vt:lpstr>Colossians: week 3 (pages 18-23)</vt:lpstr>
      <vt:lpstr>Dr. John Davenant  For an Apostle is the ambassador of God, the amanuensis of the Holy Spirit.</vt:lpstr>
      <vt:lpstr>Colossians: week 3 (pages 18-23)</vt:lpstr>
      <vt:lpstr>Dr. N. T. Wright  Paul often refers to Christians as ‘saints’, indicating thereby not an advanced level of holiness but the fact of being… set apart from the world for God.</vt:lpstr>
      <vt:lpstr>Thomas Cartwright  They are called saints for two causes, one without themselves in Christ, the other wrought within them by the Spirit of Christ.</vt:lpstr>
      <vt:lpstr>Colossians: week 3 (pages 18-23)</vt:lpstr>
      <vt:lpstr>Dr. Gregory K. Beale  The evidence from ancient coins found in the area reveals the worship of such deities as Artemis of Ephesus, Zeus, Men of Phrygia, Hygeia, Athena, Boule, Demeter, and Selene, in addition to the Egyptian gods Isis and Serapis.</vt:lpstr>
      <vt:lpstr>Dr. James D. G. Dunn</vt:lpstr>
      <vt:lpstr>#3</vt:lpstr>
      <vt:lpstr>PowerPoint Presentation</vt:lpstr>
      <vt:lpstr>Dr. Gregory K. Beale  The parallelism of “in Colossae” and “in Christ” implies that the Christians’ spiritual location “in Christ” should affect how they live in their physical location.</vt:lpstr>
      <vt:lpstr>Colossians: week 3 (pages 18-23)</vt:lpstr>
      <vt:lpstr>Dr. Douglas J. Moo  While calling his readers “holy” is typical for Paul, addressing them as “faithful” is not.</vt:lpstr>
      <vt:lpstr>Colossians: week 3 (pages 18-23)</vt:lpstr>
      <vt:lpstr>Dr. Douglas J. Moo  It reminds us that we are members of the same family and that we should adopt the attitudes and actions necessary to maintain our familial unity.</vt:lpstr>
      <vt:lpstr>Colossians: week 3 (pages 18-23)</vt:lpstr>
      <vt:lpstr>PowerPoint Presentation</vt:lpstr>
      <vt:lpstr>Colossians: week 3 (pages 18-23)</vt:lpstr>
      <vt:lpstr>Dr. R. Scott Pace &amp; Dr. Daniel L. Akin  One of the most glorious truths about our salvation is the reality of our acceptance into God’s family</vt:lpstr>
      <vt:lpstr>Colossians: week 3 (pages 18-23)</vt:lpstr>
      <vt:lpstr>Prayer time</vt:lpstr>
      <vt:lpstr>Today’s class (page 17)</vt:lpstr>
      <vt:lpstr> Preposition circle (page 12)</vt:lpstr>
      <vt:lpstr>BDAG on morphe (mor-FAY)  form, outward appearance, shape</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Dr. Douglas J. Moo  Quote</vt:lpstr>
      <vt:lpstr>Dr. R. Scott Pace &amp; Dr. Daniel L. Akin  Quote</vt:lpstr>
      <vt:lpstr>Dr. David W. Pao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2022-07-30T14:36:29Z</cp:lastPrinted>
  <dcterms:created xsi:type="dcterms:W3CDTF">2022-07-16T19:21:48Z</dcterms:created>
  <dcterms:modified xsi:type="dcterms:W3CDTF">2023-09-30T23:25:28Z</dcterms:modified>
</cp:coreProperties>
</file>