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67" r:id="rId3"/>
    <p:sldId id="485" r:id="rId4"/>
    <p:sldId id="469" r:id="rId5"/>
    <p:sldId id="470" r:id="rId6"/>
    <p:sldId id="471" r:id="rId7"/>
    <p:sldId id="472" r:id="rId8"/>
    <p:sldId id="474" r:id="rId9"/>
    <p:sldId id="475" r:id="rId10"/>
    <p:sldId id="476" r:id="rId11"/>
    <p:sldId id="477" r:id="rId12"/>
    <p:sldId id="478" r:id="rId13"/>
    <p:sldId id="473" r:id="rId14"/>
    <p:sldId id="479" r:id="rId15"/>
    <p:sldId id="480" r:id="rId16"/>
    <p:sldId id="507" r:id="rId17"/>
    <p:sldId id="508" r:id="rId18"/>
    <p:sldId id="509" r:id="rId19"/>
    <p:sldId id="510" r:id="rId20"/>
    <p:sldId id="511" r:id="rId21"/>
    <p:sldId id="512" r:id="rId22"/>
    <p:sldId id="513" r:id="rId23"/>
    <p:sldId id="514" r:id="rId24"/>
    <p:sldId id="515" r:id="rId25"/>
    <p:sldId id="516" r:id="rId26"/>
    <p:sldId id="517" r:id="rId27"/>
    <p:sldId id="518" r:id="rId28"/>
    <p:sldId id="519" r:id="rId29"/>
    <p:sldId id="520" r:id="rId30"/>
    <p:sldId id="481" r:id="rId31"/>
    <p:sldId id="483" r:id="rId32"/>
    <p:sldId id="486" r:id="rId33"/>
    <p:sldId id="505" r:id="rId34"/>
    <p:sldId id="506" r:id="rId35"/>
    <p:sldId id="487" r:id="rId36"/>
    <p:sldId id="489" r:id="rId37"/>
    <p:sldId id="490" r:id="rId38"/>
    <p:sldId id="491" r:id="rId39"/>
    <p:sldId id="504" r:id="rId40"/>
    <p:sldId id="488" r:id="rId41"/>
    <p:sldId id="521" r:id="rId42"/>
    <p:sldId id="468" r:id="rId43"/>
    <p:sldId id="382" r:id="rId44"/>
    <p:sldId id="431" r:id="rId45"/>
    <p:sldId id="439" r:id="rId46"/>
    <p:sldId id="386" r:id="rId47"/>
    <p:sldId id="493" r:id="rId48"/>
    <p:sldId id="503" r:id="rId49"/>
    <p:sldId id="502" r:id="rId50"/>
    <p:sldId id="494" r:id="rId51"/>
    <p:sldId id="495" r:id="rId52"/>
    <p:sldId id="496" r:id="rId53"/>
    <p:sldId id="497" r:id="rId54"/>
    <p:sldId id="498" r:id="rId55"/>
    <p:sldId id="499" r:id="rId56"/>
    <p:sldId id="433" r:id="rId57"/>
    <p:sldId id="500" r:id="rId58"/>
    <p:sldId id="405" r:id="rId59"/>
    <p:sldId id="501" r:id="rId6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966"/>
  </p:normalViewPr>
  <p:slideViewPr>
    <p:cSldViewPr snapToGrid="0" snapToObjects="1">
      <p:cViewPr>
        <p:scale>
          <a:sx n="130" d="100"/>
          <a:sy n="130" d="100"/>
        </p:scale>
        <p:origin x="226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D4EF9342-DA26-3C40-BE07-15B9103BF66D}"/>
    <pc:docChg chg="undo custSel addSld modSld sldOrd">
      <pc:chgData name="Jim Fleming" userId="161791bae1afb603" providerId="LiveId" clId="{D4EF9342-DA26-3C40-BE07-15B9103BF66D}" dt="2023-09-16T19:18:08.591" v="139" actId="478"/>
      <pc:docMkLst>
        <pc:docMk/>
      </pc:docMkLst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791236111" sldId="38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052419234" sldId="40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752296095" sldId="433"/>
        </pc:sldMkLst>
      </pc:sldChg>
      <pc:sldChg chg="modSp mod">
        <pc:chgData name="Jim Fleming" userId="161791bae1afb603" providerId="LiveId" clId="{D4EF9342-DA26-3C40-BE07-15B9103BF66D}" dt="2023-09-16T19:11:26.072" v="9" actId="20577"/>
        <pc:sldMkLst>
          <pc:docMk/>
          <pc:sldMk cId="3544828559" sldId="467"/>
        </pc:sldMkLst>
        <pc:spChg chg="mod">
          <ac:chgData name="Jim Fleming" userId="161791bae1afb603" providerId="LiveId" clId="{D4EF9342-DA26-3C40-BE07-15B9103BF66D}" dt="2023-09-16T19:11:26.072" v="9" actId="20577"/>
          <ac:spMkLst>
            <pc:docMk/>
            <pc:sldMk cId="3544828559" sldId="467"/>
            <ac:spMk id="5" creationId="{FDC8D6C2-5F52-D34B-23A0-601FDE73D0F9}"/>
          </ac:spMkLst>
        </pc:spChg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95170520" sldId="493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765227095" sldId="494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960309666" sldId="49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695603952" sldId="49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176382884" sldId="497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431166076" sldId="498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529554152" sldId="499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4288472858" sldId="500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60219604" sldId="501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517844600" sldId="502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295729869" sldId="503"/>
        </pc:sldMkLst>
      </pc:sldChg>
      <pc:sldChg chg="modSp mod">
        <pc:chgData name="Jim Fleming" userId="161791bae1afb603" providerId="LiveId" clId="{D4EF9342-DA26-3C40-BE07-15B9103BF66D}" dt="2023-09-16T19:14:37.283" v="76" actId="20577"/>
        <pc:sldMkLst>
          <pc:docMk/>
          <pc:sldMk cId="3278007702" sldId="505"/>
        </pc:sldMkLst>
        <pc:spChg chg="mod">
          <ac:chgData name="Jim Fleming" userId="161791bae1afb603" providerId="LiveId" clId="{D4EF9342-DA26-3C40-BE07-15B9103BF66D}" dt="2023-09-16T19:14:37.283" v="76" actId="20577"/>
          <ac:spMkLst>
            <pc:docMk/>
            <pc:sldMk cId="3278007702" sldId="505"/>
            <ac:spMk id="5" creationId="{FDC8D6C2-5F52-D34B-23A0-601FDE73D0F9}"/>
          </ac:spMkLst>
        </pc:spChg>
      </pc:sldChg>
      <pc:sldChg chg="modSp add mod ord modShow">
        <pc:chgData name="Jim Fleming" userId="161791bae1afb603" providerId="LiveId" clId="{D4EF9342-DA26-3C40-BE07-15B9103BF66D}" dt="2023-09-16T19:16:51.023" v="85" actId="20577"/>
        <pc:sldMkLst>
          <pc:docMk/>
          <pc:sldMk cId="2366899281" sldId="507"/>
        </pc:sldMkLst>
        <pc:spChg chg="mod">
          <ac:chgData name="Jim Fleming" userId="161791bae1afb603" providerId="LiveId" clId="{D4EF9342-DA26-3C40-BE07-15B9103BF66D}" dt="2023-09-16T19:16:51.023" v="85" actId="20577"/>
          <ac:spMkLst>
            <pc:docMk/>
            <pc:sldMk cId="2366899281" sldId="507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3.747" v="88" actId="20577"/>
        <pc:sldMkLst>
          <pc:docMk/>
          <pc:sldMk cId="3822023154" sldId="508"/>
        </pc:sldMkLst>
        <pc:spChg chg="mod">
          <ac:chgData name="Jim Fleming" userId="161791bae1afb603" providerId="LiveId" clId="{D4EF9342-DA26-3C40-BE07-15B9103BF66D}" dt="2023-09-16T19:16:53.747" v="88" actId="20577"/>
          <ac:spMkLst>
            <pc:docMk/>
            <pc:sldMk cId="3822023154" sldId="50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6.309" v="91" actId="20577"/>
        <pc:sldMkLst>
          <pc:docMk/>
          <pc:sldMk cId="776758582" sldId="509"/>
        </pc:sldMkLst>
        <pc:spChg chg="mod">
          <ac:chgData name="Jim Fleming" userId="161791bae1afb603" providerId="LiveId" clId="{D4EF9342-DA26-3C40-BE07-15B9103BF66D}" dt="2023-09-16T19:16:56.309" v="91" actId="20577"/>
          <ac:spMkLst>
            <pc:docMk/>
            <pc:sldMk cId="776758582" sldId="509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8.367" v="94" actId="20577"/>
        <pc:sldMkLst>
          <pc:docMk/>
          <pc:sldMk cId="2480028980" sldId="510"/>
        </pc:sldMkLst>
        <pc:spChg chg="mod">
          <ac:chgData name="Jim Fleming" userId="161791bae1afb603" providerId="LiveId" clId="{D4EF9342-DA26-3C40-BE07-15B9103BF66D}" dt="2023-09-16T19:16:58.367" v="94" actId="20577"/>
          <ac:spMkLst>
            <pc:docMk/>
            <pc:sldMk cId="2480028980" sldId="510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2.998" v="97" actId="20577"/>
        <pc:sldMkLst>
          <pc:docMk/>
          <pc:sldMk cId="2015059262" sldId="511"/>
        </pc:sldMkLst>
        <pc:spChg chg="mod">
          <ac:chgData name="Jim Fleming" userId="161791bae1afb603" providerId="LiveId" clId="{D4EF9342-DA26-3C40-BE07-15B9103BF66D}" dt="2023-09-16T19:17:02.998" v="97" actId="20577"/>
          <ac:spMkLst>
            <pc:docMk/>
            <pc:sldMk cId="2015059262" sldId="511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4.615" v="100" actId="20577"/>
        <pc:sldMkLst>
          <pc:docMk/>
          <pc:sldMk cId="2523544403" sldId="512"/>
        </pc:sldMkLst>
        <pc:spChg chg="mod">
          <ac:chgData name="Jim Fleming" userId="161791bae1afb603" providerId="LiveId" clId="{D4EF9342-DA26-3C40-BE07-15B9103BF66D}" dt="2023-09-16T19:17:04.615" v="100" actId="20577"/>
          <ac:spMkLst>
            <pc:docMk/>
            <pc:sldMk cId="2523544403" sldId="512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9.088" v="105" actId="20577"/>
        <pc:sldMkLst>
          <pc:docMk/>
          <pc:sldMk cId="3259361179" sldId="513"/>
        </pc:sldMkLst>
        <pc:spChg chg="mod">
          <ac:chgData name="Jim Fleming" userId="161791bae1afb603" providerId="LiveId" clId="{D4EF9342-DA26-3C40-BE07-15B9103BF66D}" dt="2023-09-16T19:17:09.088" v="105" actId="20577"/>
          <ac:spMkLst>
            <pc:docMk/>
            <pc:sldMk cId="3259361179" sldId="513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0.705" v="108" actId="20577"/>
        <pc:sldMkLst>
          <pc:docMk/>
          <pc:sldMk cId="2095693394" sldId="514"/>
        </pc:sldMkLst>
        <pc:spChg chg="mod">
          <ac:chgData name="Jim Fleming" userId="161791bae1afb603" providerId="LiveId" clId="{D4EF9342-DA26-3C40-BE07-15B9103BF66D}" dt="2023-09-16T19:17:10.705" v="108" actId="20577"/>
          <ac:spMkLst>
            <pc:docMk/>
            <pc:sldMk cId="2095693394" sldId="514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2.192" v="111" actId="20577"/>
        <pc:sldMkLst>
          <pc:docMk/>
          <pc:sldMk cId="2206136913" sldId="515"/>
        </pc:sldMkLst>
        <pc:spChg chg="mod">
          <ac:chgData name="Jim Fleming" userId="161791bae1afb603" providerId="LiveId" clId="{D4EF9342-DA26-3C40-BE07-15B9103BF66D}" dt="2023-09-16T19:17:12.192" v="111" actId="20577"/>
          <ac:spMkLst>
            <pc:docMk/>
            <pc:sldMk cId="2206136913" sldId="515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3.783" v="114" actId="20577"/>
        <pc:sldMkLst>
          <pc:docMk/>
          <pc:sldMk cId="1085568665" sldId="516"/>
        </pc:sldMkLst>
        <pc:spChg chg="mod">
          <ac:chgData name="Jim Fleming" userId="161791bae1afb603" providerId="LiveId" clId="{D4EF9342-DA26-3C40-BE07-15B9103BF66D}" dt="2023-09-16T19:17:13.783" v="114" actId="20577"/>
          <ac:spMkLst>
            <pc:docMk/>
            <pc:sldMk cId="1085568665" sldId="516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5.624" v="117" actId="20577"/>
        <pc:sldMkLst>
          <pc:docMk/>
          <pc:sldMk cId="91161826" sldId="517"/>
        </pc:sldMkLst>
        <pc:spChg chg="mod">
          <ac:chgData name="Jim Fleming" userId="161791bae1afb603" providerId="LiveId" clId="{D4EF9342-DA26-3C40-BE07-15B9103BF66D}" dt="2023-09-16T19:17:15.624" v="117" actId="20577"/>
          <ac:spMkLst>
            <pc:docMk/>
            <pc:sldMk cId="91161826" sldId="517"/>
            <ac:spMk id="3" creationId="{7AB4CD8A-D6E1-E979-8AB5-FC6B8EEB6AD5}"/>
          </ac:spMkLst>
        </pc:spChg>
      </pc:sldChg>
      <pc:sldChg chg="modSp add mod ord replId modShow">
        <pc:chgData name="Jim Fleming" userId="161791bae1afb603" providerId="LiveId" clId="{D4EF9342-DA26-3C40-BE07-15B9103BF66D}" dt="2023-09-16T19:17:17.387" v="120" actId="20577"/>
        <pc:sldMkLst>
          <pc:docMk/>
          <pc:sldMk cId="2845338957" sldId="518"/>
        </pc:sldMkLst>
        <pc:spChg chg="mod">
          <ac:chgData name="Jim Fleming" userId="161791bae1afb603" providerId="LiveId" clId="{D4EF9342-DA26-3C40-BE07-15B9103BF66D}" dt="2023-09-16T19:17:17.387" v="120" actId="20577"/>
          <ac:spMkLst>
            <pc:docMk/>
            <pc:sldMk cId="2845338957" sldId="51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8.919" v="123" actId="20577"/>
        <pc:sldMkLst>
          <pc:docMk/>
          <pc:sldMk cId="2438835787" sldId="519"/>
        </pc:sldMkLst>
        <pc:spChg chg="mod">
          <ac:chgData name="Jim Fleming" userId="161791bae1afb603" providerId="LiveId" clId="{D4EF9342-DA26-3C40-BE07-15B9103BF66D}" dt="2023-09-16T19:17:18.919" v="123" actId="20577"/>
          <ac:spMkLst>
            <pc:docMk/>
            <pc:sldMk cId="2438835787" sldId="519"/>
            <ac:spMk id="6" creationId="{D7C5DCB2-FE9C-D43A-BFA6-2251DABF1E0D}"/>
          </ac:spMkLst>
        </pc:spChg>
      </pc:sldChg>
      <pc:sldChg chg="modSp add mod ord replId modShow">
        <pc:chgData name="Jim Fleming" userId="161791bae1afb603" providerId="LiveId" clId="{D4EF9342-DA26-3C40-BE07-15B9103BF66D}" dt="2023-09-16T19:17:20.611" v="126" actId="20577"/>
        <pc:sldMkLst>
          <pc:docMk/>
          <pc:sldMk cId="1179214698" sldId="520"/>
        </pc:sldMkLst>
        <pc:spChg chg="mod">
          <ac:chgData name="Jim Fleming" userId="161791bae1afb603" providerId="LiveId" clId="{D4EF9342-DA26-3C40-BE07-15B9103BF66D}" dt="2023-09-16T19:17:20.611" v="126" actId="20577"/>
          <ac:spMkLst>
            <pc:docMk/>
            <pc:sldMk cId="1179214698" sldId="52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D4EF9342-DA26-3C40-BE07-15B9103BF66D}" dt="2023-09-16T19:18:08.591" v="139" actId="478"/>
        <pc:sldMkLst>
          <pc:docMk/>
          <pc:sldMk cId="585080306" sldId="521"/>
        </pc:sldMkLst>
        <pc:spChg chg="mod">
          <ac:chgData name="Jim Fleming" userId="161791bae1afb603" providerId="LiveId" clId="{D4EF9342-DA26-3C40-BE07-15B9103BF66D}" dt="2023-09-16T19:18:05.689" v="137" actId="20577"/>
          <ac:spMkLst>
            <pc:docMk/>
            <pc:sldMk cId="585080306" sldId="521"/>
            <ac:spMk id="2" creationId="{1AC8C507-C381-A7EC-84C3-B88443D1F57A}"/>
          </ac:spMkLst>
        </pc:spChg>
        <pc:spChg chg="add del mod">
          <ac:chgData name="Jim Fleming" userId="161791bae1afb603" providerId="LiveId" clId="{D4EF9342-DA26-3C40-BE07-15B9103BF66D}" dt="2023-09-16T19:18:08.591" v="139" actId="478"/>
          <ac:spMkLst>
            <pc:docMk/>
            <pc:sldMk cId="585080306" sldId="521"/>
            <ac:spMk id="4" creationId="{C9904FED-1D5A-2C69-86E1-D6D718065D5D}"/>
          </ac:spMkLst>
        </pc:spChg>
        <pc:spChg chg="del">
          <ac:chgData name="Jim Fleming" userId="161791bae1afb603" providerId="LiveId" clId="{D4EF9342-DA26-3C40-BE07-15B9103BF66D}" dt="2023-09-16T19:18:07.825" v="138" actId="478"/>
          <ac:spMkLst>
            <pc:docMk/>
            <pc:sldMk cId="585080306" sldId="521"/>
            <ac:spMk id="5" creationId="{FDC8D6C2-5F52-D34B-23A0-601FDE73D0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0533"/>
            <a:ext cx="10515600" cy="402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9559D-B554-3765-5687-E8DFE961C1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03872F-D037-FE75-6213-05E1F3B2A0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3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F490CB-DF5F-5502-12F4-4DA2CA5D07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5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77758-61FE-B4C3-86CC-A155FF5915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6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0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B3891A4-A4CA-25DF-91F1-28EFAB87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6: About This Resource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E28F34-D11F-1109-8C1E-858BE6FA5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EC58C8-961B-EFE6-BEAE-D9DF4AED68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150533"/>
            <a:ext cx="10514815" cy="256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0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B3891A4-A4CA-25DF-91F1-28EFAB87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7: About This Resource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E28F34-D11F-1109-8C1E-858BE6FA5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67EF4-C262-17CC-F892-1F5A21BD1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618426"/>
            <a:ext cx="10515599" cy="52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9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B3891A4-A4CA-25DF-91F1-28EFAB87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 7-8: Commentaries</a:t>
            </a:r>
          </a:p>
        </p:txBody>
      </p:sp>
    </p:spTree>
    <p:extLst>
      <p:ext uri="{BB962C8B-B14F-4D97-AF65-F5344CB8AC3E}">
        <p14:creationId xmlns:p14="http://schemas.microsoft.com/office/powerpoint/2010/main" val="346783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Gregory K. Beale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r. Gregory K. Beale | Reformed Theological Seminary">
            <a:extLst>
              <a:ext uri="{FF2B5EF4-FFF2-40B4-BE49-F238E27FC236}">
                <a16:creationId xmlns:a16="http://schemas.microsoft.com/office/drawing/2014/main" id="{1D3688DD-9CF3-1C87-DB1D-ECE49E070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06689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899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F. F. Bruce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laceholder image">
            <a:extLst>
              <a:ext uri="{FF2B5EF4-FFF2-40B4-BE49-F238E27FC236}">
                <a16:creationId xmlns:a16="http://schemas.microsoft.com/office/drawing/2014/main" id="{AD791F46-A38C-5C7D-73C3-AF3BE16FE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41" y="685800"/>
            <a:ext cx="42149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23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Davenant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John Davenant Author Biography – Banner of Truth USA">
            <a:extLst>
              <a:ext uri="{FF2B5EF4-FFF2-40B4-BE49-F238E27FC236}">
                <a16:creationId xmlns:a16="http://schemas.microsoft.com/office/drawing/2014/main" id="{83398803-EC35-3222-67F4-76DB31F7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8" y="685800"/>
            <a:ext cx="46088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58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James D. G. Dunn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Remembering James Dunn and the Time I Got to Write a Book with Him">
            <a:extLst>
              <a:ext uri="{FF2B5EF4-FFF2-40B4-BE49-F238E27FC236}">
                <a16:creationId xmlns:a16="http://schemas.microsoft.com/office/drawing/2014/main" id="{FEA343BF-BA0E-6D6F-8E2D-E78CB615A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1" y="685800"/>
            <a:ext cx="40848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02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class: Colossians 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The “Introduction” of the teal book</a:t>
            </a:r>
          </a:p>
          <a:p>
            <a:pPr marL="920750" indent="-460375"/>
            <a:r>
              <a:rPr lang="en-US" dirty="0"/>
              <a:t>History of Colossae</a:t>
            </a:r>
          </a:p>
          <a:p>
            <a:pPr marL="920750" indent="-460375"/>
            <a:r>
              <a:rPr lang="en-US" dirty="0"/>
              <a:t>History of the Colossian church</a:t>
            </a:r>
          </a:p>
          <a:p>
            <a:pPr marL="920750" indent="-460375"/>
            <a:r>
              <a:rPr lang="en-US" dirty="0"/>
              <a:t>Reading Colossians</a:t>
            </a:r>
          </a:p>
        </p:txBody>
      </p:sp>
    </p:spTree>
    <p:extLst>
      <p:ext uri="{BB962C8B-B14F-4D97-AF65-F5344CB8AC3E}">
        <p14:creationId xmlns:p14="http://schemas.microsoft.com/office/powerpoint/2010/main" val="3544828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Garland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r. David Garland">
            <a:extLst>
              <a:ext uri="{FF2B5EF4-FFF2-40B4-BE49-F238E27FC236}">
                <a16:creationId xmlns:a16="http://schemas.microsoft.com/office/drawing/2014/main" id="{6CC80ABA-E1DD-8C0D-C0A7-1C70CD942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9532" y="685800"/>
            <a:ext cx="36663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59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Murray J. Harris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Christmas date unimportant to biblical scholar Murray Harris | Stuff.co.nz">
            <a:extLst>
              <a:ext uri="{FF2B5EF4-FFF2-40B4-BE49-F238E27FC236}">
                <a16:creationId xmlns:a16="http://schemas.microsoft.com/office/drawing/2014/main" id="{CB1FF557-426C-0660-7116-18ABDFA8E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234" y="685800"/>
            <a:ext cx="43368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544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Kent Hughes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R. Kent Hughes, Council member of The Gospel Coalition">
            <a:extLst>
              <a:ext uri="{FF2B5EF4-FFF2-40B4-BE49-F238E27FC236}">
                <a16:creationId xmlns:a16="http://schemas.microsoft.com/office/drawing/2014/main" id="{55E69121-FF11-5665-1F30-1E431EA5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1" y="685800"/>
            <a:ext cx="418011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61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R. C. Lucas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Dick Lucas on What makes an excellent Bible teacher : Anglican Church  League, Sydney, Australia">
            <a:extLst>
              <a:ext uri="{FF2B5EF4-FFF2-40B4-BE49-F238E27FC236}">
                <a16:creationId xmlns:a16="http://schemas.microsoft.com/office/drawing/2014/main" id="{24AFFC19-4637-27D8-7A7C-C79A8C8CB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6947" y="685800"/>
            <a:ext cx="386660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93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Scot McKnight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Scot McKnight - InterVarsity Press">
            <a:extLst>
              <a:ext uri="{FF2B5EF4-FFF2-40B4-BE49-F238E27FC236}">
                <a16:creationId xmlns:a16="http://schemas.microsoft.com/office/drawing/2014/main" id="{A207C435-1863-A233-0096-08BCEA3E9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040" y="685800"/>
            <a:ext cx="435268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36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Douglas J. Moo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Romans (Douglas J. Moo) - MasterLectures">
            <a:extLst>
              <a:ext uri="{FF2B5EF4-FFF2-40B4-BE49-F238E27FC236}">
                <a16:creationId xmlns:a16="http://schemas.microsoft.com/office/drawing/2014/main" id="{3117EDFE-09CC-276A-60A2-86117D57C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2555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68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Scott Pace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Dr. Daniel L. Akin</a:t>
            </a:r>
          </a:p>
        </p:txBody>
      </p:sp>
      <p:pic>
        <p:nvPicPr>
          <p:cNvPr id="20482" name="Picture 2" descr="Amazon.com: Dr. R. Scott Pace: books, biography, latest update">
            <a:extLst>
              <a:ext uri="{FF2B5EF4-FFF2-40B4-BE49-F238E27FC236}">
                <a16:creationId xmlns:a16="http://schemas.microsoft.com/office/drawing/2014/main" id="{1832C9ED-A82F-9FAA-CB7F-2207B09CA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9" y="304799"/>
            <a:ext cx="27566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anny Akin">
            <a:extLst>
              <a:ext uri="{FF2B5EF4-FFF2-40B4-BE49-F238E27FC236}">
                <a16:creationId xmlns:a16="http://schemas.microsoft.com/office/drawing/2014/main" id="{8B0DA9B0-AB81-CFC4-9491-B43579810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1439" y="2529842"/>
            <a:ext cx="2756630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61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W. Pao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Trinity Newsroom">
            <a:extLst>
              <a:ext uri="{FF2B5EF4-FFF2-40B4-BE49-F238E27FC236}">
                <a16:creationId xmlns:a16="http://schemas.microsoft.com/office/drawing/2014/main" id="{5B9E76DC-464D-61E3-A247-257DDE4E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116" y="685800"/>
            <a:ext cx="36182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338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  <a:t>Jen Wilkin</a:t>
            </a: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5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21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class: Colossians 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b="1" dirty="0"/>
              <a:t>The “Introduction” of the teal book</a:t>
            </a:r>
          </a:p>
          <a:p>
            <a:pPr marL="920750" indent="-460375"/>
            <a:r>
              <a:rPr lang="en-US" dirty="0"/>
              <a:t>History of Colossae</a:t>
            </a:r>
          </a:p>
          <a:p>
            <a:pPr marL="920750" indent="-460375"/>
            <a:r>
              <a:rPr lang="en-US" dirty="0"/>
              <a:t>History of the Colossian church</a:t>
            </a:r>
          </a:p>
          <a:p>
            <a:pPr marL="920750" indent="-460375"/>
            <a:r>
              <a:rPr lang="en-US" dirty="0"/>
              <a:t>Reading Colossians</a:t>
            </a:r>
          </a:p>
        </p:txBody>
      </p:sp>
    </p:spTree>
    <p:extLst>
      <p:ext uri="{BB962C8B-B14F-4D97-AF65-F5344CB8AC3E}">
        <p14:creationId xmlns:p14="http://schemas.microsoft.com/office/powerpoint/2010/main" val="2824961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B3891A4-A4CA-25DF-91F1-28EFAB87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 10-14: Cheat Sheets for Greek</a:t>
            </a:r>
          </a:p>
        </p:txBody>
      </p:sp>
    </p:spTree>
    <p:extLst>
      <p:ext uri="{BB962C8B-B14F-4D97-AF65-F5344CB8AC3E}">
        <p14:creationId xmlns:p14="http://schemas.microsoft.com/office/powerpoint/2010/main" val="1693998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B3891A4-A4CA-25DF-91F1-28EFAB87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7378"/>
            <a:ext cx="11101251" cy="1325563"/>
          </a:xfrm>
        </p:spPr>
        <p:txBody>
          <a:bodyPr/>
          <a:lstStyle/>
          <a:p>
            <a:r>
              <a:rPr lang="en-US" dirty="0"/>
              <a:t>Page 15: Broad Overview of Geography</a:t>
            </a: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BAD8E5E8-FAF9-2090-9013-BFDE7389DD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50534"/>
            <a:ext cx="8096794" cy="39426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0839-9519-1732-5379-A1D811C19A4E}"/>
              </a:ext>
            </a:extLst>
          </p:cNvPr>
          <p:cNvSpPr txBox="1">
            <a:spLocks/>
          </p:cNvSpPr>
          <p:nvPr/>
        </p:nvSpPr>
        <p:spPr>
          <a:xfrm>
            <a:off x="722811" y="6165669"/>
            <a:ext cx="11469190" cy="574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Font typeface="Arial" panose="020B0604020202020204" pitchFamily="34" charset="0"/>
              <a:buNone/>
            </a:pPr>
            <a:r>
              <a:rPr lang="en-US" sz="2000" dirty="0" err="1"/>
              <a:t>Monozigote</a:t>
            </a:r>
            <a:r>
              <a:rPr lang="en-US" sz="2000" dirty="0"/>
              <a:t>. (2012). Broad Overview of Geography Relevant to</a:t>
            </a:r>
            <a:br>
              <a:rPr lang="en-US" sz="2000" dirty="0"/>
            </a:br>
            <a:r>
              <a:rPr lang="en-US" sz="2000" dirty="0"/>
              <a:t>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34323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class: Colossians 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The “Introduction” of the teal book</a:t>
            </a:r>
          </a:p>
          <a:p>
            <a:pPr marL="920750" indent="-460375"/>
            <a:r>
              <a:rPr lang="en-US" b="1" dirty="0"/>
              <a:t>History of Colossae</a:t>
            </a:r>
          </a:p>
          <a:p>
            <a:pPr marL="920750" indent="-460375"/>
            <a:r>
              <a:rPr lang="en-US" dirty="0"/>
              <a:t>History of the Colossian church</a:t>
            </a:r>
          </a:p>
          <a:p>
            <a:pPr marL="920750" indent="-460375"/>
            <a:r>
              <a:rPr lang="en-US" dirty="0"/>
              <a:t>Reading Colossians</a:t>
            </a:r>
          </a:p>
        </p:txBody>
      </p:sp>
    </p:spTree>
    <p:extLst>
      <p:ext uri="{BB962C8B-B14F-4D97-AF65-F5344CB8AC3E}">
        <p14:creationId xmlns:p14="http://schemas.microsoft.com/office/powerpoint/2010/main" val="3709128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Colossae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533"/>
            <a:ext cx="11353800" cy="4026429"/>
          </a:xfrm>
        </p:spPr>
        <p:txBody>
          <a:bodyPr/>
          <a:lstStyle/>
          <a:p>
            <a:pPr marL="920750" indent="-460375"/>
            <a:r>
              <a:rPr lang="en-US" dirty="0"/>
              <a:t>Was a big deal before the time of Paul</a:t>
            </a:r>
          </a:p>
          <a:p>
            <a:pPr marL="920750" indent="-460375"/>
            <a:r>
              <a:rPr lang="en-US" dirty="0"/>
              <a:t>Had dwindled by the time of Paul</a:t>
            </a:r>
          </a:p>
          <a:p>
            <a:pPr marL="920750" indent="-460375"/>
            <a:r>
              <a:rPr lang="en-US" dirty="0"/>
              <a:t>“Fusion of religious influences” (Wikipedia)</a:t>
            </a:r>
          </a:p>
        </p:txBody>
      </p:sp>
    </p:spTree>
    <p:extLst>
      <p:ext uri="{BB962C8B-B14F-4D97-AF65-F5344CB8AC3E}">
        <p14:creationId xmlns:p14="http://schemas.microsoft.com/office/powerpoint/2010/main" val="3278007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Colossae today</a:t>
            </a:r>
          </a:p>
        </p:txBody>
      </p:sp>
      <p:pic>
        <p:nvPicPr>
          <p:cNvPr id="25602" name="Picture 2" descr="undefined">
            <a:extLst>
              <a:ext uri="{FF2B5EF4-FFF2-40B4-BE49-F238E27FC236}">
                <a16:creationId xmlns:a16="http://schemas.microsoft.com/office/drawing/2014/main" id="{73453C2B-B419-2B8F-7715-8EC06FAF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150533"/>
            <a:ext cx="58521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8DF1F6-D6EE-D338-364D-737DCC20A3E2}"/>
              </a:ext>
            </a:extLst>
          </p:cNvPr>
          <p:cNvSpPr txBox="1"/>
          <p:nvPr/>
        </p:nvSpPr>
        <p:spPr>
          <a:xfrm>
            <a:off x="838200" y="6287459"/>
            <a:ext cx="10702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By </a:t>
            </a:r>
            <a:r>
              <a:rPr lang="en-US" dirty="0" err="1">
                <a:solidFill>
                  <a:schemeClr val="bg1"/>
                </a:solidFill>
                <a:latin typeface="Avenir Next" panose="020B0503020202020204" pitchFamily="34" charset="0"/>
              </a:rPr>
              <a:t>A.Savin</a:t>
            </a: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 - Own work, FAL, https://</a:t>
            </a:r>
            <a:r>
              <a:rPr lang="en-US" dirty="0" err="1">
                <a:solidFill>
                  <a:schemeClr val="bg1"/>
                </a:solidFill>
                <a:latin typeface="Avenir Next" panose="020B0503020202020204" pitchFamily="34" charset="0"/>
              </a:rPr>
              <a:t>commons.wikimedia.org</a:t>
            </a: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/w/</a:t>
            </a:r>
            <a:r>
              <a:rPr lang="en-US" dirty="0" err="1">
                <a:solidFill>
                  <a:schemeClr val="bg1"/>
                </a:solidFill>
                <a:latin typeface="Avenir Next" panose="020B0503020202020204" pitchFamily="34" charset="0"/>
              </a:rPr>
              <a:t>index.php?curid</a:t>
            </a: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=87546204</a:t>
            </a:r>
          </a:p>
        </p:txBody>
      </p:sp>
      <p:pic>
        <p:nvPicPr>
          <p:cNvPr id="25604" name="Picture 4" descr="undefined">
            <a:extLst>
              <a:ext uri="{FF2B5EF4-FFF2-40B4-BE49-F238E27FC236}">
                <a16:creationId xmlns:a16="http://schemas.microsoft.com/office/drawing/2014/main" id="{4D8A525F-4E26-F476-C1F1-43A7B2835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1394" y="2150533"/>
            <a:ext cx="539060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106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class: Colossians 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The “Introduction” of the teal book</a:t>
            </a:r>
          </a:p>
          <a:p>
            <a:pPr marL="920750" indent="-460375"/>
            <a:r>
              <a:rPr lang="en-US" dirty="0"/>
              <a:t>History of Colossae</a:t>
            </a:r>
          </a:p>
          <a:p>
            <a:pPr marL="920750" indent="-460375"/>
            <a:r>
              <a:rPr lang="en-US" b="1" dirty="0"/>
              <a:t>History of the Colossian church</a:t>
            </a:r>
          </a:p>
          <a:p>
            <a:pPr marL="920750" indent="-460375"/>
            <a:r>
              <a:rPr lang="en-US" dirty="0"/>
              <a:t>Reading Colossians</a:t>
            </a:r>
          </a:p>
        </p:txBody>
      </p:sp>
    </p:spTree>
    <p:extLst>
      <p:ext uri="{BB962C8B-B14F-4D97-AF65-F5344CB8AC3E}">
        <p14:creationId xmlns:p14="http://schemas.microsoft.com/office/powerpoint/2010/main" val="95395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" y="2052828"/>
            <a:ext cx="1737360" cy="4123944"/>
          </a:xfrm>
        </p:spPr>
        <p:txBody>
          <a:bodyPr anchor="t">
            <a:noAutofit/>
          </a:bodyPr>
          <a:lstStyle/>
          <a:p>
            <a:pPr marL="11113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~Acts</a:t>
            </a:r>
            <a:b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13</a:t>
            </a:r>
            <a:b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-</a:t>
            </a:r>
            <a:b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14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#1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90B0F39-4157-3CF7-9F7F-CDA284306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33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" y="2052828"/>
            <a:ext cx="1737360" cy="4123944"/>
          </a:xfrm>
        </p:spPr>
        <p:txBody>
          <a:bodyPr anchor="t">
            <a:noAutofit/>
          </a:bodyPr>
          <a:lstStyle/>
          <a:p>
            <a:pPr marL="11113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~Acts</a:t>
            </a:r>
            <a:b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15:40-</a:t>
            </a:r>
            <a:b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18:22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#2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F0A08CC7-9EF3-5A60-71CC-6D538A7F7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43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" y="2052828"/>
            <a:ext cx="1737360" cy="4123944"/>
          </a:xfrm>
        </p:spPr>
        <p:txBody>
          <a:bodyPr anchor="t">
            <a:noAutofit/>
          </a:bodyPr>
          <a:lstStyle/>
          <a:p>
            <a:pPr marL="11113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~Acts 18:23-21:15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#3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FEB7A0F-55AB-864E-1763-2263AF6C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51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Colossian church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~Acts 18:23</a:t>
            </a:r>
          </a:p>
          <a:p>
            <a:pPr marL="920750" indent="-460375"/>
            <a:r>
              <a:rPr lang="en-US" dirty="0"/>
              <a:t>~Acts 19:1</a:t>
            </a:r>
          </a:p>
          <a:p>
            <a:pPr marL="920750" indent="-460375"/>
            <a:r>
              <a:rPr lang="en-US" dirty="0"/>
              <a:t>~Acts 19:8-10</a:t>
            </a:r>
          </a:p>
        </p:txBody>
      </p:sp>
    </p:spTree>
    <p:extLst>
      <p:ext uri="{BB962C8B-B14F-4D97-AF65-F5344CB8AC3E}">
        <p14:creationId xmlns:p14="http://schemas.microsoft.com/office/powerpoint/2010/main" val="184051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poster with a cross and text&#10;&#10;Description automatically generated">
            <a:extLst>
              <a:ext uri="{FF2B5EF4-FFF2-40B4-BE49-F238E27FC236}">
                <a16:creationId xmlns:a16="http://schemas.microsoft.com/office/drawing/2014/main" id="{487C3E6D-CA40-0FC0-9879-9470F70AF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319" y="0"/>
            <a:ext cx="5299362" cy="6858000"/>
          </a:xfrm>
        </p:spPr>
      </p:pic>
    </p:spTree>
    <p:extLst>
      <p:ext uri="{BB962C8B-B14F-4D97-AF65-F5344CB8AC3E}">
        <p14:creationId xmlns:p14="http://schemas.microsoft.com/office/powerpoint/2010/main" val="4066688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class: Colossians 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The “Introduction” of the teal book</a:t>
            </a:r>
          </a:p>
          <a:p>
            <a:pPr marL="920750" indent="-460375"/>
            <a:r>
              <a:rPr lang="en-US" dirty="0"/>
              <a:t>History of Colossae</a:t>
            </a:r>
          </a:p>
          <a:p>
            <a:pPr marL="920750" indent="-460375"/>
            <a:r>
              <a:rPr lang="en-US" dirty="0"/>
              <a:t>History of the Colossian church</a:t>
            </a:r>
          </a:p>
          <a:p>
            <a:pPr marL="920750" indent="-460375"/>
            <a:r>
              <a:rPr lang="en-US" b="1" dirty="0"/>
              <a:t>Reading Colossians</a:t>
            </a:r>
          </a:p>
        </p:txBody>
      </p:sp>
    </p:spTree>
    <p:extLst>
      <p:ext uri="{BB962C8B-B14F-4D97-AF65-F5344CB8AC3E}">
        <p14:creationId xmlns:p14="http://schemas.microsoft.com/office/powerpoint/2010/main" val="4236585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</a:t>
            </a:r>
          </a:p>
        </p:txBody>
      </p:sp>
    </p:spTree>
    <p:extLst>
      <p:ext uri="{BB962C8B-B14F-4D97-AF65-F5344CB8AC3E}">
        <p14:creationId xmlns:p14="http://schemas.microsoft.com/office/powerpoint/2010/main" val="585080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EBAE-EEA5-52B7-A79D-B215DCDB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Write down your prayer requests (on the Weekly Update or in the comments</a:t>
            </a:r>
          </a:p>
          <a:p>
            <a:pPr marL="920750" indent="-460375"/>
            <a:r>
              <a:rPr lang="en-US" dirty="0"/>
              <a:t>Lean in, engage, and pray for someone not with you</a:t>
            </a:r>
          </a:p>
          <a:p>
            <a:pPr marL="920750" indent="-460375"/>
            <a:r>
              <a:rPr lang="en-US" dirty="0"/>
              <a:t>Go worship</a:t>
            </a:r>
          </a:p>
        </p:txBody>
      </p:sp>
    </p:spTree>
    <p:extLst>
      <p:ext uri="{BB962C8B-B14F-4D97-AF65-F5344CB8AC3E}">
        <p14:creationId xmlns:p14="http://schemas.microsoft.com/office/powerpoint/2010/main" val="1520490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Colossians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Gregory K. Beale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r. Gregory K. Beale | Reformed Theological Seminary">
            <a:extLst>
              <a:ext uri="{FF2B5EF4-FFF2-40B4-BE49-F238E27FC236}">
                <a16:creationId xmlns:a16="http://schemas.microsoft.com/office/drawing/2014/main" id="{1D3688DD-9CF3-1C87-DB1D-ECE49E070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06689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F. F. Bruce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laceholder image">
            <a:extLst>
              <a:ext uri="{FF2B5EF4-FFF2-40B4-BE49-F238E27FC236}">
                <a16:creationId xmlns:a16="http://schemas.microsoft.com/office/drawing/2014/main" id="{AD791F46-A38C-5C7D-73C3-AF3BE16FE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41" y="685800"/>
            <a:ext cx="42149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70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Davenant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John Davenant Author Biography – Banner of Truth USA">
            <a:extLst>
              <a:ext uri="{FF2B5EF4-FFF2-40B4-BE49-F238E27FC236}">
                <a16:creationId xmlns:a16="http://schemas.microsoft.com/office/drawing/2014/main" id="{83398803-EC35-3222-67F4-76DB31F7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8" y="685800"/>
            <a:ext cx="46088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298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James D. G. Dunn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Remembering James Dunn and the Time I Got to Write a Book with Him">
            <a:extLst>
              <a:ext uri="{FF2B5EF4-FFF2-40B4-BE49-F238E27FC236}">
                <a16:creationId xmlns:a16="http://schemas.microsoft.com/office/drawing/2014/main" id="{FEA343BF-BA0E-6D6F-8E2D-E78CB615A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1" y="685800"/>
            <a:ext cx="40848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4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B3891A4-A4CA-25DF-91F1-28EFAB87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5: About Our Sunday School</a:t>
            </a:r>
          </a:p>
        </p:txBody>
      </p:sp>
    </p:spTree>
    <p:extLst>
      <p:ext uri="{BB962C8B-B14F-4D97-AF65-F5344CB8AC3E}">
        <p14:creationId xmlns:p14="http://schemas.microsoft.com/office/powerpoint/2010/main" val="30377714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Garland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r. David Garland">
            <a:extLst>
              <a:ext uri="{FF2B5EF4-FFF2-40B4-BE49-F238E27FC236}">
                <a16:creationId xmlns:a16="http://schemas.microsoft.com/office/drawing/2014/main" id="{6CC80ABA-E1DD-8C0D-C0A7-1C70CD942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9532" y="685800"/>
            <a:ext cx="36663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270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Murray J. Harris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Christmas date unimportant to biblical scholar Murray Harris | Stuff.co.nz">
            <a:extLst>
              <a:ext uri="{FF2B5EF4-FFF2-40B4-BE49-F238E27FC236}">
                <a16:creationId xmlns:a16="http://schemas.microsoft.com/office/drawing/2014/main" id="{CB1FF557-426C-0660-7116-18ABDFA8E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234" y="685800"/>
            <a:ext cx="43368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096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Kent Hughes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R. Kent Hughes, Council member of The Gospel Coalition">
            <a:extLst>
              <a:ext uri="{FF2B5EF4-FFF2-40B4-BE49-F238E27FC236}">
                <a16:creationId xmlns:a16="http://schemas.microsoft.com/office/drawing/2014/main" id="{55E69121-FF11-5665-1F30-1E431EA5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1" y="685800"/>
            <a:ext cx="418011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03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R. C. Lucas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Dick Lucas on What makes an excellent Bible teacher : Anglican Church  League, Sydney, Australia">
            <a:extLst>
              <a:ext uri="{FF2B5EF4-FFF2-40B4-BE49-F238E27FC236}">
                <a16:creationId xmlns:a16="http://schemas.microsoft.com/office/drawing/2014/main" id="{24AFFC19-4637-27D8-7A7C-C79A8C8CB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6947" y="685800"/>
            <a:ext cx="386660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828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Scot McKnight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Scot McKnight - InterVarsity Press">
            <a:extLst>
              <a:ext uri="{FF2B5EF4-FFF2-40B4-BE49-F238E27FC236}">
                <a16:creationId xmlns:a16="http://schemas.microsoft.com/office/drawing/2014/main" id="{A207C435-1863-A233-0096-08BCEA3E9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040" y="685800"/>
            <a:ext cx="435268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660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Douglas J. Moo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Romans (Douglas J. Moo) - MasterLectures">
            <a:extLst>
              <a:ext uri="{FF2B5EF4-FFF2-40B4-BE49-F238E27FC236}">
                <a16:creationId xmlns:a16="http://schemas.microsoft.com/office/drawing/2014/main" id="{3117EDFE-09CC-276A-60A2-86117D57C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2555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541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Scott Pace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Dr. Daniel L. Akin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20482" name="Picture 2" descr="Amazon.com: Dr. R. Scott Pace: books, biography, latest update">
            <a:extLst>
              <a:ext uri="{FF2B5EF4-FFF2-40B4-BE49-F238E27FC236}">
                <a16:creationId xmlns:a16="http://schemas.microsoft.com/office/drawing/2014/main" id="{1832C9ED-A82F-9FAA-CB7F-2207B09CA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9" y="304799"/>
            <a:ext cx="27566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anny Akin">
            <a:extLst>
              <a:ext uri="{FF2B5EF4-FFF2-40B4-BE49-F238E27FC236}">
                <a16:creationId xmlns:a16="http://schemas.microsoft.com/office/drawing/2014/main" id="{8B0DA9B0-AB81-CFC4-9491-B43579810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1439" y="2529842"/>
            <a:ext cx="2756630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W. Pao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Trinity Newsroom">
            <a:extLst>
              <a:ext uri="{FF2B5EF4-FFF2-40B4-BE49-F238E27FC236}">
                <a16:creationId xmlns:a16="http://schemas.microsoft.com/office/drawing/2014/main" id="{5B9E76DC-464D-61E3-A247-257DDE4E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116" y="685800"/>
            <a:ext cx="36182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728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1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B3891A4-A4CA-25DF-91F1-28EFAB87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6: About This Resource</a:t>
            </a:r>
          </a:p>
        </p:txBody>
      </p:sp>
    </p:spTree>
    <p:extLst>
      <p:ext uri="{BB962C8B-B14F-4D97-AF65-F5344CB8AC3E}">
        <p14:creationId xmlns:p14="http://schemas.microsoft.com/office/powerpoint/2010/main" val="240736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15B358-D70D-E16A-9224-B3AAE617C7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9D56A-3787-7919-A124-74F8EA1532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1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9DEC2-0814-C39B-4DCA-A675999F6D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6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4148</TotalTime>
  <Words>600</Words>
  <Application>Microsoft Macintosh PowerPoint</Application>
  <PresentationFormat>Widescreen</PresentationFormat>
  <Paragraphs>97</Paragraphs>
  <Slides>59</Slides>
  <Notes>0</Notes>
  <HiddenSlides>17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Avenir Next</vt:lpstr>
      <vt:lpstr>Calibri</vt:lpstr>
      <vt:lpstr>Lato</vt:lpstr>
      <vt:lpstr>Tw Cen MT</vt:lpstr>
      <vt:lpstr>Office Theme</vt:lpstr>
      <vt:lpstr>PowerPoint Presentation</vt:lpstr>
      <vt:lpstr>Today’s class: Colossians introduction</vt:lpstr>
      <vt:lpstr>Today’s class: Colossians introduction</vt:lpstr>
      <vt:lpstr>PowerPoint Presentation</vt:lpstr>
      <vt:lpstr>Page 5: About Our Sunday School</vt:lpstr>
      <vt:lpstr>Page 6: About This Resource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 6: About This Resource</vt:lpstr>
      <vt:lpstr>Page 7: About This Resource</vt:lpstr>
      <vt:lpstr>Pages 7-8: Commentaries</vt:lpstr>
      <vt:lpstr>Dr. Gregory K. Beale</vt:lpstr>
      <vt:lpstr>F. F. Bruce</vt:lpstr>
      <vt:lpstr>Dr. John Davenant</vt:lpstr>
      <vt:lpstr>Dr. James D. G. Dunn</vt:lpstr>
      <vt:lpstr>Dr. David Garland</vt:lpstr>
      <vt:lpstr>Dr. Murray J. Harris</vt:lpstr>
      <vt:lpstr>Dr. R. Kent Hughes</vt:lpstr>
      <vt:lpstr>R. C. Lucas</vt:lpstr>
      <vt:lpstr>Dr. Scot McKnight</vt:lpstr>
      <vt:lpstr>Dr. Douglas J. Moo</vt:lpstr>
      <vt:lpstr>Dr. R. Scott Pace &amp; Dr. Daniel L. Akin</vt:lpstr>
      <vt:lpstr>Dr. David W. Pao</vt:lpstr>
      <vt:lpstr>Jen Wilkin</vt:lpstr>
      <vt:lpstr>Dr. N. T. Wright</vt:lpstr>
      <vt:lpstr>Pages 10-14: Cheat Sheets for Greek</vt:lpstr>
      <vt:lpstr>Page 15: Broad Overview of Geography</vt:lpstr>
      <vt:lpstr>Today’s class: Colossians introduction</vt:lpstr>
      <vt:lpstr>History of Colossae</vt:lpstr>
      <vt:lpstr>Colossae today</vt:lpstr>
      <vt:lpstr>Today’s class: Colossians introduction</vt:lpstr>
      <vt:lpstr>#1</vt:lpstr>
      <vt:lpstr>#2</vt:lpstr>
      <vt:lpstr>#3</vt:lpstr>
      <vt:lpstr>History of the Colossian church</vt:lpstr>
      <vt:lpstr>Today’s class: Colossians introduction</vt:lpstr>
      <vt:lpstr>Colossians</vt:lpstr>
      <vt:lpstr>Prayer Time</vt:lpstr>
      <vt:lpstr>Today’s class (page 16)</vt:lpstr>
      <vt:lpstr> Preposition circle (page 13)</vt:lpstr>
      <vt:lpstr>BDAG on morphe (mor-FAY)  form, outward appearance, shape</vt:lpstr>
      <vt:lpstr>Dr. Gregory K. Beale  Quote</vt:lpstr>
      <vt:lpstr>F. F. Bruce  Quote</vt:lpstr>
      <vt:lpstr>Dr. John Davenant  Quote</vt:lpstr>
      <vt:lpstr>Dr. James D. G. Dunn  Quote</vt:lpstr>
      <vt:lpstr>Dr. David Garland  Quote</vt:lpstr>
      <vt:lpstr>Dr. Murray J. Harris  Quote</vt:lpstr>
      <vt:lpstr>Dr. R. Kent Hughes  Quote</vt:lpstr>
      <vt:lpstr>R. C. Lucas  Quote</vt:lpstr>
      <vt:lpstr>Dr. Scot McKnight  Quote</vt:lpstr>
      <vt:lpstr>Dr. Douglas J. Moo  Quote</vt:lpstr>
      <vt:lpstr>Dr. R. Scott Pace &amp; Dr. Daniel L. Akin  Quote</vt:lpstr>
      <vt:lpstr>Dr. David W. Pao  Quote</vt:lpstr>
      <vt:lpstr>Jen Wilkin  Quote</vt:lpstr>
      <vt:lpstr>Dr. N. T. Wright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19</cp:revision>
  <cp:lastPrinted>2022-07-30T14:36:29Z</cp:lastPrinted>
  <dcterms:created xsi:type="dcterms:W3CDTF">2022-07-16T19:21:48Z</dcterms:created>
  <dcterms:modified xsi:type="dcterms:W3CDTF">2023-09-16T19:18:25Z</dcterms:modified>
</cp:coreProperties>
</file>